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4" r:id="rId3"/>
    <p:sldId id="265" r:id="rId4"/>
    <p:sldId id="258" r:id="rId5"/>
    <p:sldId id="257" r:id="rId6"/>
    <p:sldId id="259" r:id="rId7"/>
    <p:sldId id="260" r:id="rId8"/>
    <p:sldId id="266" r:id="rId9"/>
    <p:sldId id="279" r:id="rId10"/>
    <p:sldId id="281" r:id="rId11"/>
    <p:sldId id="273" r:id="rId12"/>
    <p:sldId id="274" r:id="rId13"/>
    <p:sldId id="278" r:id="rId14"/>
    <p:sldId id="267" r:id="rId15"/>
    <p:sldId id="269" r:id="rId16"/>
    <p:sldId id="268" r:id="rId17"/>
    <p:sldId id="270" r:id="rId18"/>
    <p:sldId id="271" r:id="rId19"/>
    <p:sldId id="272" r:id="rId20"/>
    <p:sldId id="277" r:id="rId21"/>
    <p:sldId id="280" r:id="rId22"/>
    <p:sldId id="276" r:id="rId23"/>
    <p:sldId id="282" r:id="rId24"/>
    <p:sldId id="283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1"/>
    <p:restoredTop sz="94604"/>
  </p:normalViewPr>
  <p:slideViewPr>
    <p:cSldViewPr snapToGrid="0" snapToObjects="1" showGuides="1">
      <p:cViewPr varScale="1">
        <p:scale>
          <a:sx n="151" d="100"/>
          <a:sy n="151" d="100"/>
        </p:scale>
        <p:origin x="976" y="19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A75E1-A311-4044-8647-9E3B1D2D363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E3A87-5F16-1142-87DA-0604127A12F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2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3A87-5F16-1142-87DA-0604127A12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3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3A87-5F16-1142-87DA-0604127A12F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45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3A87-5F16-1142-87DA-0604127A12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5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3A87-5F16-1142-87DA-0604127A12F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32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3A87-5F16-1142-87DA-0604127A12F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00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E3A87-5F16-1142-87DA-0604127A12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39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5A4ED9-2A45-F14B-8945-7355FCD1D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D05996A-806A-0F4E-A42A-839CAF6B6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085B2F-E3C4-8B4A-944B-B06FC3411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40E0-5731-3943-85F5-A4FD23B39636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CD8AF8-A5CB-CD45-8CBF-EDA66D1AE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309A1A-B923-CD45-8322-0E7612B4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65796-6AC9-5841-B863-E189143C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26199E-CC87-DB42-A7BC-96221E4AB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D61520-CF53-E741-9577-1829E2D02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C6277-7A46-E449-AD2D-A595C265CF3D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5C98D9-1576-9D4A-A823-6BF632B7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C547609-C5F3-7E45-9892-449A23C4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26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83CE18F-7DFE-A34F-8833-FFBC8719F6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0FB8DD1-9677-9D47-A3FD-9D2F81C0B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D1C664-CEAF-3047-A445-D93989B4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8A41A-3E56-2648-8BD5-7549BF457AAA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01699D-15DA-4348-98F8-D9BD0CE7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2B2A8D-DDBE-1F4F-850B-4082AB60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6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08250C-80E8-834F-A430-40DAB521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C273F4-9719-D944-AE81-F4845EC0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82EB8A-D10C-CA4D-9707-55C80C08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4D050-929F-0C4A-AAAC-236FDDA545A5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86480C-386C-9B4C-A843-5EAB330A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26DE78-572F-444B-B542-7EF73FE9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32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B90A17-5B84-E84E-A050-04527FCA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59E87FE-E7E0-244B-BD84-12B2EC46A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EDFDC24-43FD-EC49-8A5C-2F02B133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2E33-6281-C445-BC4A-60A2701A5F2E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EB374F-B4F5-6340-B5DB-5CB8541F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F2A93E-D87E-824B-BE82-638A452D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9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0B6058-5D85-1E46-BA08-7335E0C2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1336B8-C02B-7F4D-823A-753FA5F6F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E990B3-CCDA-4142-84DD-A47847EA2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6D5F2E-43B1-E241-A73E-3CC079F9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D6DBA-7464-4E4B-9EFB-AA7C088BD551}" type="datetime1">
              <a:rPr lang="it-IT" smtClean="0"/>
              <a:t>19/10/20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E17A77-57F8-8E4C-9039-70B2D69F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06B903-25DB-574D-81B5-68074454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62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3297B8-6CF4-1246-AB8D-64370B7B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318B79-FD98-5C4C-8527-5DA022474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67AE7A2-7249-1A49-968D-95AB93F4D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4308A7F-D9D6-214A-AE15-F07E196C5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5A1AC2-F273-8549-9995-54AC90020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0075A4D-A253-F74F-A955-F50DD361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7678F-7806-584E-B27A-CDCAF128E950}" type="datetime1">
              <a:rPr lang="it-IT" smtClean="0"/>
              <a:t>19/10/20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79FD91E-76FD-6148-A1B5-50A470B2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957251A-F718-CA44-B175-40D903524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64373C-A509-604A-89D3-6709FA7F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4EEFA9F-4C74-D945-BBF0-7EB607227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3C65-7A5F-9943-A785-BCDE36699F81}" type="datetime1">
              <a:rPr lang="it-IT" smtClean="0"/>
              <a:t>19/10/20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568290C-8054-DD4D-9D8A-DECBE62B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6CE3AEA-287D-8944-8B49-9E4AE1C6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6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DCBE3C5-CB18-BB4B-9138-67FFB713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36FAB-5E46-9446-9FE5-EF6130BBFFB0}" type="datetime1">
              <a:rPr lang="it-IT" smtClean="0"/>
              <a:t>19/10/20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DB24AA7-569D-B048-BA86-DF1C64D11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60E972-21EA-084A-AFFC-59478DFA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2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234E04-F002-A74E-86FD-B76FD9CF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D625B6-B3CE-144C-B6C4-99EA06E49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E410DFC-7908-7645-AD84-0BFBC8B63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D12596-D5E4-9141-9315-33F8A32D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FDF1-3ED7-4D45-B6AA-676C5D5E8ACD}" type="datetime1">
              <a:rPr lang="it-IT" smtClean="0"/>
              <a:t>19/10/20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489C0AE-E3BF-9445-8B66-2A61ACBB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87A70A-1F90-8F41-B9F7-03E284BA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17CC11-F1BF-BA4D-B457-5D3B8002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F4686CD-ACA6-1B4C-BD0B-4600BA247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9217459-F6B3-B44D-9792-E52646B20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D90ACB1-D1DA-0E48-8145-18B517E1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22F04-DDDB-BB40-AC08-6427E77454DA}" type="datetime1">
              <a:rPr lang="it-IT" smtClean="0"/>
              <a:t>19/10/20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FF315BE-54F1-7245-840F-70F2E3FA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A9A33B-BFB0-FF4D-8383-14F66BAC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7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2A16DED-974D-D74E-A203-B1B279A3C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C6B860-7D7D-F84F-8297-809A401BB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C518B5-3D1D-6048-A892-D56A478F2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10F4D-2670-3846-89C7-7E63ABB23C1A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BB42B3-A0FF-D049-A49C-71B0FCD4CF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041EA5-E7E1-D844-A92A-57264EC25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7D2CD-4A28-794C-8777-D9D9E4CD0D3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9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ebbyraft/SentinelDataAnalysi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hyperlink" Target="https://github.com/Sebbyraft/SentinelDataAnalysis/blob/master/plotter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2.png"/><Relationship Id="rId2" Type="http://schemas.openxmlformats.org/officeDocument/2006/relationships/hyperlink" Target="https://github.com/Sebbyraft/SentinelDataAnalysis/blob/master/geo_plot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byraft/SentinelDataAnalysis/blob/master/cube_plot.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ebbyraft/SentinelDataAnalysis/blob/master/calculate_NDVI.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7.tiff"/><Relationship Id="rId2" Type="http://schemas.openxmlformats.org/officeDocument/2006/relationships/hyperlink" Target="https://github.com/Sebbyraft/SentinelDataAnalysis/blob/master/create_composite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byraft/SentinelDataAnalysis/blob/master/water_mask.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byraft/SentinelDataAnalysis/blob/master/cloud_mask.m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ebbyraft/SentinelDataAnalysis/blob/master/Test5.m" TargetMode="External"/><Relationship Id="rId13" Type="http://schemas.openxmlformats.org/officeDocument/2006/relationships/hyperlink" Target="https://github.com/Sebbyraft/SentinelDataAnalysis/blob/master/Test10.m" TargetMode="External"/><Relationship Id="rId3" Type="http://schemas.openxmlformats.org/officeDocument/2006/relationships/hyperlink" Target="https://github.com/Sebbyraft/SentinelDataAnalysis/blob/master/Test1.m" TargetMode="External"/><Relationship Id="rId7" Type="http://schemas.openxmlformats.org/officeDocument/2006/relationships/hyperlink" Target="https://github.com/Sebbyraft/SentinelDataAnalysis/blob/master/Test4.m" TargetMode="External"/><Relationship Id="rId12" Type="http://schemas.openxmlformats.org/officeDocument/2006/relationships/hyperlink" Target="https://github.com/Sebbyraft/SentinelDataAnalysis/blob/master/Test9.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ebbyraft/SentinelDataAnalysis/blob/master/Test3.m" TargetMode="External"/><Relationship Id="rId11" Type="http://schemas.openxmlformats.org/officeDocument/2006/relationships/hyperlink" Target="https://github.com/Sebbyraft/SentinelDataAnalysis/blob/master/Test8.m" TargetMode="External"/><Relationship Id="rId5" Type="http://schemas.openxmlformats.org/officeDocument/2006/relationships/hyperlink" Target="https://github.com/Sebbyraft/SentinelDataAnalysis/blob/master/Test2.m" TargetMode="External"/><Relationship Id="rId10" Type="http://schemas.openxmlformats.org/officeDocument/2006/relationships/hyperlink" Target="https://github.com/Sebbyraft/SentinelDataAnalysis/blob/master/Test7.m" TargetMode="External"/><Relationship Id="rId4" Type="http://schemas.openxmlformats.org/officeDocument/2006/relationships/image" Target="../media/image1.jpeg"/><Relationship Id="rId9" Type="http://schemas.openxmlformats.org/officeDocument/2006/relationships/hyperlink" Target="https://github.com/Sebbyraft/SentinelDataAnalysis/blob/master/Test6.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tiff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ebbyraft/SentinelDataAnalysis/blob/master/read_data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jpeg"/><Relationship Id="rId10" Type="http://schemas.openxmlformats.org/officeDocument/2006/relationships/image" Target="../media/image150.png"/><Relationship Id="rId4" Type="http://schemas.openxmlformats.org/officeDocument/2006/relationships/hyperlink" Target="https://github.com/Sebbyraft/SentinelDataAnalysis/blob/master/normalize_data.m" TargetMode="External"/><Relationship Id="rId9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2" Type="http://schemas.openxmlformats.org/officeDocument/2006/relationships/hyperlink" Target="https://github.com/Sebbyraft/SentinelDataAnalysis/blob/master/restore_range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bbyraft/SentinelDataAnalysis/blob/master/crop.m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Sebbyraft/SentinelDataAnalysis/blob/master/apply_filter.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6657CBB4-C826-8147-9D86-2FD9496719D6}"/>
              </a:ext>
            </a:extLst>
          </p:cNvPr>
          <p:cNvSpPr/>
          <p:nvPr/>
        </p:nvSpPr>
        <p:spPr>
          <a:xfrm>
            <a:off x="0" y="-1"/>
            <a:ext cx="12192000" cy="3465513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354499-EE9D-E848-97F6-DE039E5D0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239" y="612427"/>
            <a:ext cx="11684407" cy="1798121"/>
          </a:xfrm>
        </p:spPr>
        <p:txBody>
          <a:bodyPr>
            <a:no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Tools and Applications for Numerical Computation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F48F2FC-0482-B349-9D3E-6F9C8849C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591" y="2615795"/>
            <a:ext cx="9144000" cy="500966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Exam project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5364B6-A404-F04B-AE84-47FD8CC1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97D15-CD52-5349-A41C-C0D618C5C778}" type="datetime1">
              <a:rPr lang="it-IT" smtClean="0"/>
              <a:t>19/10/20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1CB0C06-7DA5-A046-8488-718FF563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212A6D-0328-774B-8863-874B95E0C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</a:t>
            </a:fld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F5F5F4-4210-0C49-BD91-A4B30FCD8D31}"/>
              </a:ext>
            </a:extLst>
          </p:cNvPr>
          <p:cNvSpPr txBox="1"/>
          <p:nvPr/>
        </p:nvSpPr>
        <p:spPr>
          <a:xfrm>
            <a:off x="163763" y="5753421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Sebbyraft</a:t>
            </a:r>
            <a:r>
              <a:rPr lang="en-US" dirty="0"/>
              <a:t>/</a:t>
            </a:r>
            <a:r>
              <a:rPr lang="en-US" dirty="0" err="1"/>
              <a:t>SentinelDataAnalysis</a:t>
            </a:r>
            <a:endParaRPr lang="en-US" dirty="0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DE5FEE7D-C4CB-E346-B735-42D96E30D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63763" y="4531087"/>
            <a:ext cx="956441" cy="8515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4D6EAC-3CB6-4948-99B6-719247AC4B06}"/>
              </a:ext>
            </a:extLst>
          </p:cNvPr>
          <p:cNvSpPr txBox="1"/>
          <p:nvPr/>
        </p:nvSpPr>
        <p:spPr>
          <a:xfrm>
            <a:off x="7021277" y="4368427"/>
            <a:ext cx="490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/>
              <a:t>Author</a:t>
            </a:r>
          </a:p>
          <a:p>
            <a:pPr algn="r"/>
            <a:r>
              <a:rPr lang="en-US" sz="2400" dirty="0"/>
              <a:t>Alessandro </a:t>
            </a:r>
            <a:r>
              <a:rPr lang="en-US" sz="2400" dirty="0" err="1"/>
              <a:t>Sebastianelli</a:t>
            </a:r>
            <a:endParaRPr lang="en-US" sz="2400" dirty="0"/>
          </a:p>
          <a:p>
            <a:pPr algn="r"/>
            <a:r>
              <a:rPr lang="en-US" sz="2400" dirty="0"/>
              <a:t>PhD Candidate at University of Sannio</a:t>
            </a:r>
          </a:p>
          <a:p>
            <a:pPr algn="r"/>
            <a:r>
              <a:rPr lang="en-US" sz="2400" dirty="0"/>
              <a:t>E-mail: </a:t>
            </a:r>
            <a:r>
              <a:rPr lang="en-US" sz="2400" dirty="0" err="1"/>
              <a:t>sebastianelli@unisannio.it</a:t>
            </a:r>
            <a:endParaRPr lang="en-US" sz="24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F09C03A-9A32-A540-ABB4-674FDE2762E5}"/>
              </a:ext>
            </a:extLst>
          </p:cNvPr>
          <p:cNvSpPr txBox="1"/>
          <p:nvPr/>
        </p:nvSpPr>
        <p:spPr>
          <a:xfrm>
            <a:off x="1120204" y="4772193"/>
            <a:ext cx="346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 available on my Git-Hub page</a:t>
            </a:r>
          </a:p>
        </p:txBody>
      </p:sp>
    </p:spTree>
    <p:extLst>
      <p:ext uri="{BB962C8B-B14F-4D97-AF65-F5344CB8AC3E}">
        <p14:creationId xmlns:p14="http://schemas.microsoft.com/office/powerpoint/2010/main" val="19291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7482DB3-CB8B-8D46-9418-61C6BFF86135}"/>
              </a:ext>
            </a:extLst>
          </p:cNvPr>
          <p:cNvSpPr/>
          <p:nvPr/>
        </p:nvSpPr>
        <p:spPr>
          <a:xfrm>
            <a:off x="0" y="2588885"/>
            <a:ext cx="12192000" cy="17532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354499-EE9D-E848-97F6-DE039E5D0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73" y="2970920"/>
            <a:ext cx="11765280" cy="98918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Utilities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D7615B-E936-9A42-9AE3-38351101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0C9C-D90D-734D-8F45-6D671F0B228F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6711D3-FC43-824F-9BB3-C1D82E31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A661C6-299C-B448-8741-C3A524F7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83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06B7F95F-EE3A-6F44-9F2B-4528C6E9E542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Plotter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11</a:t>
            </a:fld>
            <a:endParaRPr lang="en-US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58EF7E64-A36A-424E-8FBB-6B5B103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152743" y="-35470"/>
            <a:ext cx="1089656" cy="97014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5951E8-F627-C846-9A66-B894D73513D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B73AAB0-0FFD-7440-970D-6900B4C6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48" y="1304012"/>
            <a:ext cx="3219952" cy="296452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1B21B95-3FF0-AC4C-9A29-C88A5C39A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36" y="3584137"/>
            <a:ext cx="4183117" cy="31373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B9EF95-7EAC-2845-A477-6F8F278FE159}"/>
              </a:ext>
            </a:extLst>
          </p:cNvPr>
          <p:cNvSpPr txBox="1"/>
          <p:nvPr/>
        </p:nvSpPr>
        <p:spPr>
          <a:xfrm>
            <a:off x="390782" y="872305"/>
            <a:ext cx="681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function can be used to plot some useful graph in an easiest way.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9A484CC-A645-4B49-8636-88875BCEE15A}"/>
              </a:ext>
            </a:extLst>
          </p:cNvPr>
          <p:cNvSpPr txBox="1"/>
          <p:nvPr/>
        </p:nvSpPr>
        <p:spPr>
          <a:xfrm>
            <a:off x="6960823" y="2479357"/>
            <a:ext cx="5069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plotter takes as input the data, a list of band, a string and two boolean values.</a:t>
            </a:r>
          </a:p>
          <a:p>
            <a:endParaRPr lang="en-US" dirty="0"/>
          </a:p>
          <a:p>
            <a:r>
              <a:rPr lang="en-US" dirty="0"/>
              <a:t>The bands are used to plot for example the RGB image. The string is used to complete the title.</a:t>
            </a:r>
          </a:p>
          <a:p>
            <a:endParaRPr lang="en-US" dirty="0"/>
          </a:p>
          <a:p>
            <a:r>
              <a:rPr lang="en-US" dirty="0"/>
              <a:t>The boolean values, are used to plot an histogram for each band or to plot an image for each band. 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B0493AF-912F-A140-B4D9-CF3A6CEB28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03" t="7068" r="3719" b="7345"/>
          <a:stretch/>
        </p:blipFill>
        <p:spPr>
          <a:xfrm>
            <a:off x="3584295" y="1432448"/>
            <a:ext cx="3245703" cy="283608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5ECDA5A-5CF9-6945-992C-B68403C383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05" t="1942" r="6105" b="4242"/>
          <a:stretch/>
        </p:blipFill>
        <p:spPr>
          <a:xfrm>
            <a:off x="4269494" y="3263291"/>
            <a:ext cx="2459740" cy="242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3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F7E4B7D0-E2EB-4E43-BCDE-FCE470E6248D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Geo Plot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12</a:t>
            </a:fld>
            <a:endParaRPr lang="en-US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58EF7E64-A36A-424E-8FBB-6B5B103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103727" y="-35469"/>
            <a:ext cx="1139684" cy="101469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5951E8-F627-C846-9A66-B894D73513D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E7DC576-FAF4-414B-B730-874138FF3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74" t="9319" r="6875" b="12465"/>
          <a:stretch/>
        </p:blipFill>
        <p:spPr>
          <a:xfrm>
            <a:off x="1136360" y="979221"/>
            <a:ext cx="9479439" cy="497258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411EC02-910D-5C43-A0AE-B63863EFF7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38" t="3707" r="15412" b="4133"/>
          <a:stretch/>
        </p:blipFill>
        <p:spPr>
          <a:xfrm>
            <a:off x="2648771" y="934680"/>
            <a:ext cx="6894457" cy="533066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02D3C0B-3680-014E-A08B-AE64234B29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937" t="4251" r="30085" b="4270"/>
          <a:stretch/>
        </p:blipFill>
        <p:spPr>
          <a:xfrm>
            <a:off x="3802713" y="630819"/>
            <a:ext cx="4630325" cy="622718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7E68213-0B92-C846-9BE7-6EA7FC42BA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68" r="8481"/>
          <a:stretch/>
        </p:blipFill>
        <p:spPr>
          <a:xfrm>
            <a:off x="3580368" y="898084"/>
            <a:ext cx="5806437" cy="48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1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E7282DB0-9F52-6F4F-BEDD-02C7C262472C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Cube plot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13</a:t>
            </a:fld>
            <a:endParaRPr lang="en-US"/>
          </a:p>
        </p:txBody>
      </p:sp>
      <p:pic>
        <p:nvPicPr>
          <p:cNvPr id="13" name="Immagine 12">
            <a:hlinkClick r:id="rId3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1149458" y="-35470"/>
            <a:ext cx="1089656" cy="97014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5B49B2-19CE-7540-B147-8BE54A93275B}"/>
              </a:ext>
            </a:extLst>
          </p:cNvPr>
          <p:cNvSpPr txBox="1"/>
          <p:nvPr/>
        </p:nvSpPr>
        <p:spPr>
          <a:xfrm>
            <a:off x="473526" y="1042756"/>
            <a:ext cx="1007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can be used to stack different images in a 3D cube.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47477E1-17E0-AB46-A2AE-9347015983C1}"/>
              </a:ext>
            </a:extLst>
          </p:cNvPr>
          <p:cNvSpPr txBox="1"/>
          <p:nvPr/>
        </p:nvSpPr>
        <p:spPr>
          <a:xfrm>
            <a:off x="8694475" y="2898980"/>
            <a:ext cx="3061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function takes as input the data to be plotted and a integer used to select a defined number of bands to be plotted together.</a:t>
            </a:r>
          </a:p>
          <a:p>
            <a:pPr algn="just"/>
            <a:endParaRPr lang="en-US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F93A88-379C-E749-B76D-52B17376CBE6}"/>
              </a:ext>
            </a:extLst>
          </p:cNvPr>
          <p:cNvSpPr txBox="1"/>
          <p:nvPr/>
        </p:nvSpPr>
        <p:spPr>
          <a:xfrm>
            <a:off x="390782" y="514615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mask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3C796D9-9E4C-3F45-999C-9735F79F7CA7}"/>
              </a:ext>
            </a:extLst>
          </p:cNvPr>
          <p:cNvSpPr txBox="1"/>
          <p:nvPr/>
        </p:nvSpPr>
        <p:spPr>
          <a:xfrm>
            <a:off x="287633" y="3659448"/>
            <a:ext cx="130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mask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98BEF31-01BD-0043-9DB4-2B136E2A159A}"/>
              </a:ext>
            </a:extLst>
          </p:cNvPr>
          <p:cNvSpPr txBox="1"/>
          <p:nvPr/>
        </p:nvSpPr>
        <p:spPr>
          <a:xfrm>
            <a:off x="649462" y="2357404"/>
            <a:ext cx="5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RGB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6F8247F-59EB-E44C-A8D3-6B7C71DDEF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57" t="5817" r="1572" b="4651"/>
          <a:stretch/>
        </p:blipFill>
        <p:spPr>
          <a:xfrm>
            <a:off x="1873095" y="1640940"/>
            <a:ext cx="6370320" cy="477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6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7482DB3-CB8B-8D46-9418-61C6BFF86135}"/>
              </a:ext>
            </a:extLst>
          </p:cNvPr>
          <p:cNvSpPr/>
          <p:nvPr/>
        </p:nvSpPr>
        <p:spPr>
          <a:xfrm>
            <a:off x="0" y="2588885"/>
            <a:ext cx="12192000" cy="17532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354499-EE9D-E848-97F6-DE039E5D0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" y="2970920"/>
            <a:ext cx="11765280" cy="98918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Post-processing functions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D7615B-E936-9A42-9AE3-38351101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0C9C-D90D-734D-8F45-6D671F0B228F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6711D3-FC43-824F-9BB3-C1D82E31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A661C6-299C-B448-8741-C3A524F7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2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C9DD6596-9B0F-A845-B59E-9DD2FC3875ED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NDVI (1)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15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185D8E-9F39-164E-9AD1-C4FEF93DF3A7}"/>
              </a:ext>
            </a:extLst>
          </p:cNvPr>
          <p:cNvSpPr txBox="1"/>
          <p:nvPr/>
        </p:nvSpPr>
        <p:spPr>
          <a:xfrm>
            <a:off x="390782" y="934680"/>
            <a:ext cx="1068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b="1" dirty="0"/>
              <a:t>normalized difference vegetation index </a:t>
            </a:r>
            <a:r>
              <a:rPr lang="en-US" dirty="0"/>
              <a:t>(NDVI) is a simple graphical indicator that can be used to analyze the measurements obtained by remote sensing, typically but not guaranteed by a special satellite, and assesses whether the observed area contains live living.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C6BC1B-C5ED-E74E-8C15-8FEC7EE9945C}"/>
                  </a:ext>
                </a:extLst>
              </p:cNvPr>
              <p:cNvSpPr txBox="1"/>
              <p:nvPr/>
            </p:nvSpPr>
            <p:spPr>
              <a:xfrm>
                <a:off x="6406855" y="4317121"/>
                <a:ext cx="2203745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𝑉𝐼𝑆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𝑉𝐼𝑆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C6BC1B-C5ED-E74E-8C15-8FEC7EE99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855" y="4317121"/>
                <a:ext cx="2203745" cy="6173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28F6D4D9-96AE-AD46-8CC5-F704FEB14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59" y="1768143"/>
            <a:ext cx="3508556" cy="467807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6E0E91-53A0-6148-90A0-55DF517BDAAA}"/>
              </a:ext>
            </a:extLst>
          </p:cNvPr>
          <p:cNvSpPr txBox="1"/>
          <p:nvPr/>
        </p:nvSpPr>
        <p:spPr>
          <a:xfrm>
            <a:off x="4561490" y="2111237"/>
            <a:ext cx="6344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pigment of the leaves, chlorophyll, strongly absorbs visible light (from 0.4 to 0.7 μm) for use in photosynthesis.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cellular structure of the leaves, on the other hand, strongly reflects light in the near infrared (0.7 to 1.1 μm).</a:t>
            </a:r>
          </a:p>
        </p:txBody>
      </p:sp>
    </p:spTree>
    <p:extLst>
      <p:ext uri="{BB962C8B-B14F-4D97-AF65-F5344CB8AC3E}">
        <p14:creationId xmlns:p14="http://schemas.microsoft.com/office/powerpoint/2010/main" val="184090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C1838D67-8895-EB44-B4FB-E3FF501C7797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NDVI (2)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C6BC1B-C5ED-E74E-8C15-8FEC7EE9945C}"/>
                  </a:ext>
                </a:extLst>
              </p:cNvPr>
              <p:cNvSpPr txBox="1"/>
              <p:nvPr/>
            </p:nvSpPr>
            <p:spPr>
              <a:xfrm>
                <a:off x="8153401" y="2307293"/>
                <a:ext cx="2203745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𝑉𝐼𝑆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𝑉𝐼𝑆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7C6BC1B-C5ED-E74E-8C15-8FEC7EE99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307293"/>
                <a:ext cx="2203745" cy="617348"/>
              </a:xfrm>
              <a:prstGeom prst="rect">
                <a:avLst/>
              </a:prstGeom>
              <a:blipFill>
                <a:blip r:embed="rId2"/>
                <a:stretch>
                  <a:fillRect t="-2041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738094-942D-8B48-B70A-1FFC162B1331}"/>
              </a:ext>
            </a:extLst>
          </p:cNvPr>
          <p:cNvSpPr txBox="1"/>
          <p:nvPr/>
        </p:nvSpPr>
        <p:spPr>
          <a:xfrm>
            <a:off x="390782" y="934680"/>
            <a:ext cx="537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 us assume that we are working with Sentinel-2 data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7CDDFDE-1FE9-7C43-A84C-3EFE85F6B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82" y="1938794"/>
            <a:ext cx="6502400" cy="336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C1E2CF00-8427-B842-AA36-CFE3468B0470}"/>
                  </a:ext>
                </a:extLst>
              </p:cNvPr>
              <p:cNvSpPr txBox="1"/>
              <p:nvPr/>
            </p:nvSpPr>
            <p:spPr>
              <a:xfrm>
                <a:off x="8153400" y="4133653"/>
                <a:ext cx="1992147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8 −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8+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C1E2CF00-8427-B842-AA36-CFE3468B0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4133653"/>
                <a:ext cx="1992147" cy="617348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giù 14">
            <a:extLst>
              <a:ext uri="{FF2B5EF4-FFF2-40B4-BE49-F238E27FC236}">
                <a16:creationId xmlns:a16="http://schemas.microsoft.com/office/drawing/2014/main" id="{F28C41C4-5A64-6745-BEFC-C628D731A579}"/>
              </a:ext>
            </a:extLst>
          </p:cNvPr>
          <p:cNvSpPr/>
          <p:nvPr/>
        </p:nvSpPr>
        <p:spPr>
          <a:xfrm>
            <a:off x="9255272" y="3008614"/>
            <a:ext cx="430924" cy="1041066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7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2C281DD-75AE-B64A-98E8-457AE10938C7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NDVI (3) – calculate NDVI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17</a:t>
            </a:fld>
            <a:endParaRPr lang="en-US"/>
          </a:p>
        </p:txBody>
      </p:sp>
      <p:pic>
        <p:nvPicPr>
          <p:cNvPr id="13" name="Immagine 12">
            <a:hlinkClick r:id="rId2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089758" y="-35470"/>
            <a:ext cx="1163847" cy="103620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0ED2ACB-2B7E-AF4A-B190-8FE21F97A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3" t="7068" r="3719" b="7345"/>
          <a:stretch/>
        </p:blipFill>
        <p:spPr>
          <a:xfrm>
            <a:off x="466982" y="1304012"/>
            <a:ext cx="5850702" cy="511232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484C832-38C6-964B-B076-0B8EF5EB1D3D}"/>
              </a:ext>
            </a:extLst>
          </p:cNvPr>
          <p:cNvSpPr txBox="1"/>
          <p:nvPr/>
        </p:nvSpPr>
        <p:spPr>
          <a:xfrm>
            <a:off x="6675155" y="2075854"/>
            <a:ext cx="47967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calculate NDVI</a:t>
            </a:r>
            <a:r>
              <a:rPr lang="en-US" dirty="0"/>
              <a:t> function takes as inputs a multiband satellite image and a list of index that identify the NIR and VIS bands.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this particular case the plot uses the </a:t>
            </a:r>
            <a:r>
              <a:rPr lang="en-US" b="1" dirty="0"/>
              <a:t>jet color palette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7759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90616974-AE84-2041-951A-471B2CD69137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Create Composite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18</a:t>
            </a:fld>
            <a:endParaRPr lang="en-US"/>
          </a:p>
        </p:txBody>
      </p:sp>
      <p:pic>
        <p:nvPicPr>
          <p:cNvPr id="13" name="Immagine 12">
            <a:hlinkClick r:id="rId2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155553" y="-35470"/>
            <a:ext cx="1089656" cy="97014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BF6E89F-AA4E-A343-8ED9-73FF114390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5" t="1942" r="6105" b="4242"/>
          <a:stretch/>
        </p:blipFill>
        <p:spPr>
          <a:xfrm>
            <a:off x="390782" y="934680"/>
            <a:ext cx="5515326" cy="542642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44A2FD1-8553-AF44-B9E6-E7E67C0332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30" r="5454" b="4445"/>
          <a:stretch/>
        </p:blipFill>
        <p:spPr>
          <a:xfrm>
            <a:off x="4200783" y="3677060"/>
            <a:ext cx="3678382" cy="304706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3D5E6A-1238-AA4A-ADC9-74CDD956CEF0}"/>
              </a:ext>
            </a:extLst>
          </p:cNvPr>
          <p:cNvSpPr txBox="1"/>
          <p:nvPr/>
        </p:nvSpPr>
        <p:spPr>
          <a:xfrm>
            <a:off x="6096000" y="1369034"/>
            <a:ext cx="554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can be used to combine different bands and to obtain a new data.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A5BB051-A7A0-9646-8879-B7D17456D6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23" r="3988" b="4387"/>
          <a:stretch/>
        </p:blipFill>
        <p:spPr>
          <a:xfrm>
            <a:off x="297872" y="3674574"/>
            <a:ext cx="3713019" cy="30469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4562446-A84F-E549-B850-F890A118105A}"/>
              </a:ext>
            </a:extLst>
          </p:cNvPr>
          <p:cNvSpPr txBox="1"/>
          <p:nvPr/>
        </p:nvSpPr>
        <p:spPr>
          <a:xfrm>
            <a:off x="6096000" y="2155556"/>
            <a:ext cx="5541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case instead of using the classic RGB bands, the image is created by using the bands B13, B12 (SWIR) and B8 (NIR).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DCFD614-18E6-DF4A-9152-009C3FBBE3A4}"/>
              </a:ext>
            </a:extLst>
          </p:cNvPr>
          <p:cNvSpPr txBox="1"/>
          <p:nvPr/>
        </p:nvSpPr>
        <p:spPr>
          <a:xfrm>
            <a:off x="6096000" y="3239979"/>
            <a:ext cx="5619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this composite the water basins are highlighted.</a:t>
            </a:r>
          </a:p>
          <a:p>
            <a:endParaRPr lang="en-US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C371FC4-641B-CB48-8914-B809B927B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526" y="3578313"/>
            <a:ext cx="4718416" cy="308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0F1378A4-0CD4-C948-94F5-72A5F5EFCC1D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Water mask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19</a:t>
            </a:fld>
            <a:endParaRPr lang="en-US"/>
          </a:p>
        </p:txBody>
      </p:sp>
      <p:pic>
        <p:nvPicPr>
          <p:cNvPr id="13" name="Immagine 12">
            <a:hlinkClick r:id="rId3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1163950" y="-35470"/>
            <a:ext cx="1089656" cy="97014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5B49B2-19CE-7540-B147-8BE54A93275B}"/>
              </a:ext>
            </a:extLst>
          </p:cNvPr>
          <p:cNvSpPr txBox="1"/>
          <p:nvPr/>
        </p:nvSpPr>
        <p:spPr>
          <a:xfrm>
            <a:off x="473526" y="1042756"/>
            <a:ext cx="1007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can be used to create a water mask. It is based on a threshold algorithm, so sometimes some attempts are needed to reach a good result.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B6F1B38-0F68-6A46-B76B-1DB924351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07" t="124" r="5387" b="3907"/>
          <a:stretch/>
        </p:blipFill>
        <p:spPr>
          <a:xfrm>
            <a:off x="473526" y="1957019"/>
            <a:ext cx="3896401" cy="387228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F87CC11-4698-1240-8645-75F6FE4B56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92" t="1905" r="6124" b="5141"/>
          <a:stretch/>
        </p:blipFill>
        <p:spPr>
          <a:xfrm>
            <a:off x="4369926" y="2007819"/>
            <a:ext cx="3832209" cy="375743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C607675-C9CD-5048-8038-449495748EFC}"/>
              </a:ext>
            </a:extLst>
          </p:cNvPr>
          <p:cNvSpPr txBox="1"/>
          <p:nvPr/>
        </p:nvSpPr>
        <p:spPr>
          <a:xfrm>
            <a:off x="8327391" y="3091517"/>
            <a:ext cx="3651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function takes as inputs, the input data, 3 IR bands and the threshold.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function returns the masked image and the mask. </a:t>
            </a:r>
          </a:p>
        </p:txBody>
      </p:sp>
    </p:spTree>
    <p:extLst>
      <p:ext uri="{BB962C8B-B14F-4D97-AF65-F5344CB8AC3E}">
        <p14:creationId xmlns:p14="http://schemas.microsoft.com/office/powerpoint/2010/main" val="413979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16">
            <a:extLst>
              <a:ext uri="{FF2B5EF4-FFF2-40B4-BE49-F238E27FC236}">
                <a16:creationId xmlns:a16="http://schemas.microsoft.com/office/drawing/2014/main" id="{7C7362AE-56EA-814D-98F3-F12E0B6A0D53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The idea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2</a:t>
            </a:fld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5404013-3122-B34A-8656-5C2E08DF6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1" t="2381" r="6134" b="3892"/>
          <a:stretch/>
        </p:blipFill>
        <p:spPr>
          <a:xfrm>
            <a:off x="124967" y="1735653"/>
            <a:ext cx="2977445" cy="296393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C606240-1AEB-2B40-8C15-0A2C131EE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4" r="7160" b="5080"/>
          <a:stretch/>
        </p:blipFill>
        <p:spPr>
          <a:xfrm>
            <a:off x="3076949" y="3175267"/>
            <a:ext cx="2975628" cy="303554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0FD472D0-7EE2-6449-8B24-01B8218C23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19" r="6003" b="4303"/>
          <a:stretch/>
        </p:blipFill>
        <p:spPr>
          <a:xfrm>
            <a:off x="6052577" y="1485712"/>
            <a:ext cx="3083566" cy="308803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02427E8-2718-9545-925B-D1A5F65970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47" r="6392" b="4215"/>
          <a:stretch/>
        </p:blipFill>
        <p:spPr>
          <a:xfrm>
            <a:off x="9037106" y="3217619"/>
            <a:ext cx="3087066" cy="3116269"/>
          </a:xfrm>
          <a:prstGeom prst="rect">
            <a:avLst/>
          </a:prstGeom>
        </p:spPr>
      </p:pic>
      <p:cxnSp>
        <p:nvCxnSpPr>
          <p:cNvPr id="24" name="Connettore 4 23">
            <a:extLst>
              <a:ext uri="{FF2B5EF4-FFF2-40B4-BE49-F238E27FC236}">
                <a16:creationId xmlns:a16="http://schemas.microsoft.com/office/drawing/2014/main" id="{69F55345-3709-C248-9802-86BFC831B803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2060425" y="4252848"/>
            <a:ext cx="582066" cy="1475537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nettore 4 25">
            <a:extLst>
              <a:ext uri="{FF2B5EF4-FFF2-40B4-BE49-F238E27FC236}">
                <a16:creationId xmlns:a16="http://schemas.microsoft.com/office/drawing/2014/main" id="{8D6D7A2C-ED11-F64A-B009-F2BCD2829961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5018305" y="2097573"/>
            <a:ext cx="624152" cy="153123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4 28">
            <a:extLst>
              <a:ext uri="{FF2B5EF4-FFF2-40B4-BE49-F238E27FC236}">
                <a16:creationId xmlns:a16="http://schemas.microsoft.com/office/drawing/2014/main" id="{F342FA99-1649-6D44-93F0-659F763CD912}"/>
              </a:ext>
            </a:extLst>
          </p:cNvPr>
          <p:cNvCxnSpPr>
            <a:cxnSpLocks/>
            <a:stCxn id="19" idx="2"/>
          </p:cNvCxnSpPr>
          <p:nvPr/>
        </p:nvCxnSpPr>
        <p:spPr>
          <a:xfrm rot="16200000" flipH="1">
            <a:off x="8006496" y="4161613"/>
            <a:ext cx="618474" cy="144274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7E9897D-8948-FF45-8FF9-5749D81E4F86}"/>
              </a:ext>
            </a:extLst>
          </p:cNvPr>
          <p:cNvSpPr txBox="1"/>
          <p:nvPr/>
        </p:nvSpPr>
        <p:spPr>
          <a:xfrm>
            <a:off x="863180" y="5404952"/>
            <a:ext cx="14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B4C01D3-E611-714E-9B6E-93B12532C057}"/>
              </a:ext>
            </a:extLst>
          </p:cNvPr>
          <p:cNvSpPr txBox="1"/>
          <p:nvPr/>
        </p:nvSpPr>
        <p:spPr>
          <a:xfrm>
            <a:off x="4449897" y="2075521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Postprocessing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605D544-B99C-9540-9614-94D275A164CD}"/>
              </a:ext>
            </a:extLst>
          </p:cNvPr>
          <p:cNvSpPr txBox="1"/>
          <p:nvPr/>
        </p:nvSpPr>
        <p:spPr>
          <a:xfrm>
            <a:off x="7455904" y="5334104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Postprocessing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1EA4C9A5-FD5B-4B46-8853-A056B230AE44}"/>
              </a:ext>
            </a:extLst>
          </p:cNvPr>
          <p:cNvSpPr txBox="1"/>
          <p:nvPr/>
        </p:nvSpPr>
        <p:spPr>
          <a:xfrm>
            <a:off x="390782" y="903646"/>
            <a:ext cx="8664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idea is to implement a library of functions for pre and post processing of satellite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4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B8BD83ED-9391-864A-8AF9-44976B427B24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Cloud mask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20</a:t>
            </a:fld>
            <a:endParaRPr lang="en-US"/>
          </a:p>
        </p:txBody>
      </p:sp>
      <p:pic>
        <p:nvPicPr>
          <p:cNvPr id="13" name="Immagine 12">
            <a:hlinkClick r:id="rId3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1171184" y="-2"/>
            <a:ext cx="1051679" cy="936337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5B49B2-19CE-7540-B147-8BE54A93275B}"/>
              </a:ext>
            </a:extLst>
          </p:cNvPr>
          <p:cNvSpPr txBox="1"/>
          <p:nvPr/>
        </p:nvSpPr>
        <p:spPr>
          <a:xfrm>
            <a:off x="473526" y="1042756"/>
            <a:ext cx="1007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can be used to filter the cloudy pixels. It can be used with a threshold or with a pre-</a:t>
            </a:r>
            <a:r>
              <a:rPr lang="en-US" dirty="0" err="1"/>
              <a:t>exsisting</a:t>
            </a:r>
            <a:r>
              <a:rPr lang="en-US" dirty="0"/>
              <a:t> cloud mask (Sentinel-2 data contains a raw cloud mask).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C607675-C9CD-5048-8038-449495748EFC}"/>
              </a:ext>
            </a:extLst>
          </p:cNvPr>
          <p:cNvSpPr txBox="1"/>
          <p:nvPr/>
        </p:nvSpPr>
        <p:spPr>
          <a:xfrm>
            <a:off x="7702550" y="2838491"/>
            <a:ext cx="3651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function takes as inputs, the input data, the threshold or the number of the band which contains the cloud mask, and the mode (mask or threshold).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function returns the masked image and the mask.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E02BD22-02B8-5F45-93AD-6AA091E523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8" t="1941" r="6253" b="4961"/>
          <a:stretch/>
        </p:blipFill>
        <p:spPr>
          <a:xfrm>
            <a:off x="1114708" y="2001245"/>
            <a:ext cx="3644273" cy="360513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64C28EF-CE94-C142-896F-42D3B3A0E8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01" t="1940" r="6110" b="4497"/>
          <a:stretch/>
        </p:blipFill>
        <p:spPr>
          <a:xfrm>
            <a:off x="6387362" y="680439"/>
            <a:ext cx="3765654" cy="372540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2E24F9-D2C8-A84B-8C0E-7B30D1C2BB09}"/>
              </a:ext>
            </a:extLst>
          </p:cNvPr>
          <p:cNvSpPr txBox="1"/>
          <p:nvPr/>
        </p:nvSpPr>
        <p:spPr>
          <a:xfrm>
            <a:off x="7196759" y="290043"/>
            <a:ext cx="19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Threshold method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9C60735-B90C-ED4A-BA77-9B93E9050C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8" t="1941" r="6253" b="4961"/>
          <a:stretch/>
        </p:blipFill>
        <p:spPr>
          <a:xfrm>
            <a:off x="2353339" y="2543142"/>
            <a:ext cx="3742661" cy="3702462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48D167E-BBE5-DB49-A1B2-37FC230A1E04}"/>
              </a:ext>
            </a:extLst>
          </p:cNvPr>
          <p:cNvSpPr txBox="1"/>
          <p:nvPr/>
        </p:nvSpPr>
        <p:spPr>
          <a:xfrm>
            <a:off x="3231348" y="6171684"/>
            <a:ext cx="206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Cloud mask method</a:t>
            </a:r>
          </a:p>
        </p:txBody>
      </p:sp>
    </p:spTree>
    <p:extLst>
      <p:ext uri="{BB962C8B-B14F-4D97-AF65-F5344CB8AC3E}">
        <p14:creationId xmlns:p14="http://schemas.microsoft.com/office/powerpoint/2010/main" val="161374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7482DB3-CB8B-8D46-9418-61C6BFF86135}"/>
              </a:ext>
            </a:extLst>
          </p:cNvPr>
          <p:cNvSpPr/>
          <p:nvPr/>
        </p:nvSpPr>
        <p:spPr>
          <a:xfrm>
            <a:off x="0" y="2588885"/>
            <a:ext cx="12192000" cy="17532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354499-EE9D-E848-97F6-DE039E5D0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73" y="2970920"/>
            <a:ext cx="11765280" cy="98918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Tests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D7615B-E936-9A42-9AE3-38351101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0C9C-D90D-734D-8F45-6D671F0B228F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6711D3-FC43-824F-9BB3-C1D82E31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A661C6-299C-B448-8741-C3A524F7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1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28">
            <a:extLst>
              <a:ext uri="{FF2B5EF4-FFF2-40B4-BE49-F238E27FC236}">
                <a16:creationId xmlns:a16="http://schemas.microsoft.com/office/drawing/2014/main" id="{725E7417-E297-5D4F-99D6-2F2AE68082B4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Tests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601376" y="2449760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1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Read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Normalize</a:t>
            </a:r>
          </a:p>
        </p:txBody>
      </p:sp>
      <p:pic>
        <p:nvPicPr>
          <p:cNvPr id="12" name="Immagine 11">
            <a:hlinkClick r:id="rId3"/>
            <a:extLst>
              <a:ext uri="{FF2B5EF4-FFF2-40B4-BE49-F238E27FC236}">
                <a16:creationId xmlns:a16="http://schemas.microsoft.com/office/drawing/2014/main" id="{29CCC7D6-19EA-FA44-85FD-197AB80B4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526398" y="1446925"/>
            <a:ext cx="956441" cy="851544"/>
          </a:xfrm>
          <a:prstGeom prst="rect">
            <a:avLst/>
          </a:prstGeom>
        </p:spPr>
      </p:pic>
      <p:pic>
        <p:nvPicPr>
          <p:cNvPr id="14" name="Immagine 13">
            <a:hlinkClick r:id="rId5"/>
            <a:extLst>
              <a:ext uri="{FF2B5EF4-FFF2-40B4-BE49-F238E27FC236}">
                <a16:creationId xmlns:a16="http://schemas.microsoft.com/office/drawing/2014/main" id="{4D8D6D0C-0E1A-1240-8970-50AA30049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3082158" y="1446925"/>
            <a:ext cx="956441" cy="85154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1465B9-1382-9C48-9090-B68986F37837}"/>
              </a:ext>
            </a:extLst>
          </p:cNvPr>
          <p:cNvSpPr txBox="1"/>
          <p:nvPr/>
        </p:nvSpPr>
        <p:spPr>
          <a:xfrm>
            <a:off x="3105160" y="2463775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Crop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Geo plot</a:t>
            </a:r>
          </a:p>
        </p:txBody>
      </p:sp>
      <p:pic>
        <p:nvPicPr>
          <p:cNvPr id="17" name="Immagine 16">
            <a:hlinkClick r:id="rId6"/>
            <a:extLst>
              <a:ext uri="{FF2B5EF4-FFF2-40B4-BE49-F238E27FC236}">
                <a16:creationId xmlns:a16="http://schemas.microsoft.com/office/drawing/2014/main" id="{866072ED-8055-8247-A6E4-A63E2C332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5648582" y="1409593"/>
            <a:ext cx="956441" cy="85154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FE2A53F-DB97-D34E-AE7E-D92C01C852C7}"/>
              </a:ext>
            </a:extLst>
          </p:cNvPr>
          <p:cNvSpPr txBox="1"/>
          <p:nvPr/>
        </p:nvSpPr>
        <p:spPr>
          <a:xfrm>
            <a:off x="5648582" y="2434333"/>
            <a:ext cx="199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Plotter</a:t>
            </a:r>
          </a:p>
        </p:txBody>
      </p:sp>
      <p:pic>
        <p:nvPicPr>
          <p:cNvPr id="21" name="Immagine 20">
            <a:hlinkClick r:id="rId7"/>
            <a:extLst>
              <a:ext uri="{FF2B5EF4-FFF2-40B4-BE49-F238E27FC236}">
                <a16:creationId xmlns:a16="http://schemas.microsoft.com/office/drawing/2014/main" id="{D198F189-B1E3-9D4B-AE9B-1B52D640C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8173668" y="1441323"/>
            <a:ext cx="956441" cy="85154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BD28D7F-19EE-8249-8A7E-7A1DDE4AA66A}"/>
              </a:ext>
            </a:extLst>
          </p:cNvPr>
          <p:cNvSpPr txBox="1"/>
          <p:nvPr/>
        </p:nvSpPr>
        <p:spPr>
          <a:xfrm>
            <a:off x="8173668" y="2471257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4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NDVI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3" name="Immagine 22">
            <a:hlinkClick r:id="rId8"/>
            <a:extLst>
              <a:ext uri="{FF2B5EF4-FFF2-40B4-BE49-F238E27FC236}">
                <a16:creationId xmlns:a16="http://schemas.microsoft.com/office/drawing/2014/main" id="{3D18B08B-FFFE-3449-8233-DE132575B7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0424926" y="1441323"/>
            <a:ext cx="956441" cy="851544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FBECA48-EA32-E041-AF07-901B5FC6F2B5}"/>
              </a:ext>
            </a:extLst>
          </p:cNvPr>
          <p:cNvSpPr txBox="1"/>
          <p:nvPr/>
        </p:nvSpPr>
        <p:spPr>
          <a:xfrm>
            <a:off x="10424926" y="2449760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Composite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5" name="Immagine 24">
            <a:hlinkClick r:id="rId9"/>
            <a:extLst>
              <a:ext uri="{FF2B5EF4-FFF2-40B4-BE49-F238E27FC236}">
                <a16:creationId xmlns:a16="http://schemas.microsoft.com/office/drawing/2014/main" id="{195D51B7-E6AF-E246-B35D-3CB43C7C8A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526397" y="4366537"/>
            <a:ext cx="956441" cy="851544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7BBBD8B-044E-804F-8DA6-15575C9F8740}"/>
              </a:ext>
            </a:extLst>
          </p:cNvPr>
          <p:cNvSpPr txBox="1"/>
          <p:nvPr/>
        </p:nvSpPr>
        <p:spPr>
          <a:xfrm>
            <a:off x="601375" y="5397552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Water Mask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9" name="Immagine 18">
            <a:hlinkClick r:id="rId10"/>
            <a:extLst>
              <a:ext uri="{FF2B5EF4-FFF2-40B4-BE49-F238E27FC236}">
                <a16:creationId xmlns:a16="http://schemas.microsoft.com/office/drawing/2014/main" id="{B15571BE-C1AD-B44B-A960-97795BB62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3082158" y="4361511"/>
            <a:ext cx="956441" cy="851544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0F4C752-2F5B-634E-B0F6-07294C937CB9}"/>
              </a:ext>
            </a:extLst>
          </p:cNvPr>
          <p:cNvSpPr txBox="1"/>
          <p:nvPr/>
        </p:nvSpPr>
        <p:spPr>
          <a:xfrm>
            <a:off x="3105160" y="5397552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7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Cloud Mask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7" name="Immagine 26">
            <a:hlinkClick r:id="rId11"/>
            <a:extLst>
              <a:ext uri="{FF2B5EF4-FFF2-40B4-BE49-F238E27FC236}">
                <a16:creationId xmlns:a16="http://schemas.microsoft.com/office/drawing/2014/main" id="{A227072B-588A-0640-8D1C-0DAA53209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5648582" y="4300352"/>
            <a:ext cx="956441" cy="851544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3B88FBE-5AA7-8B4D-9E58-4188F5D9AA05}"/>
              </a:ext>
            </a:extLst>
          </p:cNvPr>
          <p:cNvSpPr txBox="1"/>
          <p:nvPr/>
        </p:nvSpPr>
        <p:spPr>
          <a:xfrm>
            <a:off x="5648581" y="5368827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Cube plot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0" name="Immagine 29">
            <a:hlinkClick r:id="rId12"/>
            <a:extLst>
              <a:ext uri="{FF2B5EF4-FFF2-40B4-BE49-F238E27FC236}">
                <a16:creationId xmlns:a16="http://schemas.microsoft.com/office/drawing/2014/main" id="{0B04C55C-58A8-594B-BACE-C3C2A709F3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8173668" y="4300352"/>
            <a:ext cx="956441" cy="851544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7687234-7456-6543-B765-90DB0EC35210}"/>
              </a:ext>
            </a:extLst>
          </p:cNvPr>
          <p:cNvSpPr txBox="1"/>
          <p:nvPr/>
        </p:nvSpPr>
        <p:spPr>
          <a:xfrm>
            <a:off x="8173668" y="5359351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9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Filter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2" name="Immagine 31">
            <a:hlinkClick r:id="rId13"/>
            <a:extLst>
              <a:ext uri="{FF2B5EF4-FFF2-40B4-BE49-F238E27FC236}">
                <a16:creationId xmlns:a16="http://schemas.microsoft.com/office/drawing/2014/main" id="{8A91CD20-8DA7-7E41-AD9B-F2B8905DE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0418653" y="4361511"/>
            <a:ext cx="956441" cy="851544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7B73D8E-F2F5-5B46-911A-36206A67216E}"/>
              </a:ext>
            </a:extLst>
          </p:cNvPr>
          <p:cNvSpPr txBox="1"/>
          <p:nvPr/>
        </p:nvSpPr>
        <p:spPr>
          <a:xfrm>
            <a:off x="10378147" y="5368827"/>
            <a:ext cx="1993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9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Time-series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99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7482DB3-CB8B-8D46-9418-61C6BFF86135}"/>
              </a:ext>
            </a:extLst>
          </p:cNvPr>
          <p:cNvSpPr/>
          <p:nvPr/>
        </p:nvSpPr>
        <p:spPr>
          <a:xfrm>
            <a:off x="0" y="2588885"/>
            <a:ext cx="12192000" cy="17532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354499-EE9D-E848-97F6-DE039E5D0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873" y="2970920"/>
            <a:ext cx="11765280" cy="98918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For the next update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D7615B-E936-9A42-9AE3-38351101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0C9C-D90D-734D-8F45-6D671F0B228F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6711D3-FC43-824F-9BB3-C1D82E31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A661C6-299C-B448-8741-C3A524F7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68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0F1378A4-0CD4-C948-94F5-72A5F5EFCC1D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To-Do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24</a:t>
            </a:fld>
            <a:endParaRPr lang="en-US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C607675-C9CD-5048-8038-449495748EFC}"/>
              </a:ext>
            </a:extLst>
          </p:cNvPr>
          <p:cNvSpPr txBox="1"/>
          <p:nvPr/>
        </p:nvSpPr>
        <p:spPr>
          <a:xfrm>
            <a:off x="453391" y="1491317"/>
            <a:ext cx="107649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sz="2800" dirty="0"/>
              <a:t>2D spectrum</a:t>
            </a:r>
          </a:p>
          <a:p>
            <a:pPr marL="285750" indent="-285750" algn="just">
              <a:buFontTx/>
              <a:buChar char="-"/>
            </a:pPr>
            <a:r>
              <a:rPr lang="en-US" sz="2800" dirty="0"/>
              <a:t>Batch processing</a:t>
            </a:r>
          </a:p>
          <a:p>
            <a:pPr marL="285750" indent="-285750" algn="just">
              <a:buFontTx/>
              <a:buChar char="-"/>
            </a:pPr>
            <a:r>
              <a:rPr lang="en-US" sz="2800" dirty="0"/>
              <a:t>Images co-registration</a:t>
            </a:r>
          </a:p>
          <a:p>
            <a:pPr marL="285750" indent="-285750" algn="just">
              <a:buFontTx/>
              <a:buChar char="-"/>
            </a:pPr>
            <a:r>
              <a:rPr lang="en-US" sz="2800" dirty="0"/>
              <a:t>GUI?</a:t>
            </a:r>
          </a:p>
          <a:p>
            <a:pPr marL="285750" indent="-285750" algn="just">
              <a:buFontTx/>
              <a:buChar char="-"/>
            </a:pPr>
            <a:r>
              <a:rPr lang="it-IT" sz="2800" dirty="0"/>
              <a:t>Compatibility with new data</a:t>
            </a:r>
          </a:p>
          <a:p>
            <a:pPr marL="285750" indent="-285750" algn="just">
              <a:buFontTx/>
              <a:buChar char="-"/>
            </a:pPr>
            <a:r>
              <a:rPr lang="en-US" sz="2800" dirty="0"/>
              <a:t>….</a:t>
            </a:r>
          </a:p>
          <a:p>
            <a:pPr marL="285750" indent="-285750" algn="just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2458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153C16C6-54A9-A24E-891E-814A93591E9C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609E60A-1C77-2944-83CB-5C8DADA8C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281" y="3610436"/>
            <a:ext cx="3937639" cy="242936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CC4EFBB-EFBA-2C43-894F-18D279A7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667" y="3664853"/>
            <a:ext cx="4071467" cy="271515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Short intro to Satellite data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3</a:t>
            </a:fld>
            <a:endParaRPr lang="en-US"/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60B6CFF7-88AB-FB49-AA9C-CDAE8F5B5873}"/>
              </a:ext>
            </a:extLst>
          </p:cNvPr>
          <p:cNvCxnSpPr/>
          <p:nvPr/>
        </p:nvCxnSpPr>
        <p:spPr>
          <a:xfrm>
            <a:off x="6132513" y="1046602"/>
            <a:ext cx="0" cy="503470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ECAC8B5C-02C5-6941-8AEA-58D3B39C2E62}"/>
              </a:ext>
            </a:extLst>
          </p:cNvPr>
          <p:cNvCxnSpPr>
            <a:cxnSpLocks/>
          </p:cNvCxnSpPr>
          <p:nvPr/>
        </p:nvCxnSpPr>
        <p:spPr>
          <a:xfrm flipH="1">
            <a:off x="495759" y="3465513"/>
            <a:ext cx="11182122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E038378A-C128-E344-9A49-86E8EF605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252" y="1249453"/>
            <a:ext cx="3767769" cy="159688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9AA929D-6595-EB4E-8298-028B43EBF44E}"/>
              </a:ext>
            </a:extLst>
          </p:cNvPr>
          <p:cNvSpPr txBox="1"/>
          <p:nvPr/>
        </p:nvSpPr>
        <p:spPr>
          <a:xfrm>
            <a:off x="1780419" y="3000396"/>
            <a:ext cx="85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Passive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DA8A53B-4D32-0140-9DAA-9FBA239F411B}"/>
              </a:ext>
            </a:extLst>
          </p:cNvPr>
          <p:cNvSpPr txBox="1"/>
          <p:nvPr/>
        </p:nvSpPr>
        <p:spPr>
          <a:xfrm>
            <a:off x="3657245" y="3000396"/>
            <a:ext cx="76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6105AEB-17CF-E141-A7DC-43B9F88D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45" y="3603033"/>
            <a:ext cx="5652529" cy="261579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8C07EEB-28BB-624F-83DA-A41A3144C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46" y="3734703"/>
            <a:ext cx="5983754" cy="245333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A60418E0-4E82-894C-B891-444F71861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6608" y="3566527"/>
            <a:ext cx="3145575" cy="314557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4F4D731A-5C61-4945-961F-6B8E1D3328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6" y="3988902"/>
            <a:ext cx="5923961" cy="177021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3B51DA4-5192-2B44-A933-0D6F633C27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914" y="992553"/>
            <a:ext cx="4748483" cy="234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1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467A975E-D554-7F4C-8441-94D4618797D0}"/>
              </a:ext>
            </a:extLst>
          </p:cNvPr>
          <p:cNvSpPr/>
          <p:nvPr/>
        </p:nvSpPr>
        <p:spPr>
          <a:xfrm>
            <a:off x="0" y="2588885"/>
            <a:ext cx="12192000" cy="1753256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2354499-EE9D-E848-97F6-DE039E5D0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313" y="2970920"/>
            <a:ext cx="11582400" cy="98918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rgbClr val="FFC000"/>
                </a:solidFill>
              </a:rPr>
              <a:t>Pre-processing functions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D7615B-E936-9A42-9AE3-38351101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0C9C-D90D-734D-8F45-6D671F0B228F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6711D3-FC43-824F-9BB3-C1D82E312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A661C6-299C-B448-8741-C3A524F7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5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5A5A9509-D747-7041-AB08-9BC62A753F84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Read data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5</a:t>
            </a:fld>
            <a:endParaRPr lang="en-US"/>
          </a:p>
        </p:txBody>
      </p:sp>
      <p:pic>
        <p:nvPicPr>
          <p:cNvPr id="13" name="Immagine 12">
            <a:hlinkClick r:id="rId2"/>
            <a:extLst>
              <a:ext uri="{FF2B5EF4-FFF2-40B4-BE49-F238E27FC236}">
                <a16:creationId xmlns:a16="http://schemas.microsoft.com/office/drawing/2014/main" id="{D83391F2-06AB-C847-B67D-5E3632A31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203788" y="0"/>
            <a:ext cx="1049818" cy="93468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7E476C7-FC92-5F4E-8F62-9ABA67A9578F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7DB3DA8-1230-8D43-A73D-5A5E579A4E6D}"/>
              </a:ext>
            </a:extLst>
          </p:cNvPr>
          <p:cNvSpPr txBox="1"/>
          <p:nvPr/>
        </p:nvSpPr>
        <p:spPr>
          <a:xfrm>
            <a:off x="390782" y="884724"/>
            <a:ext cx="892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function is used to import the data given the path and a loading modality. 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4F481D6E-09C3-2F4F-83C6-A5888EAE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55"/>
          <a:stretch/>
        </p:blipFill>
        <p:spPr>
          <a:xfrm>
            <a:off x="514255" y="1614248"/>
            <a:ext cx="5391806" cy="1727200"/>
          </a:xfrm>
          <a:prstGeom prst="rect">
            <a:avLst/>
          </a:prstGeom>
        </p:spPr>
      </p:pic>
      <p:sp>
        <p:nvSpPr>
          <p:cNvPr id="28" name="Rombo 27">
            <a:extLst>
              <a:ext uri="{FF2B5EF4-FFF2-40B4-BE49-F238E27FC236}">
                <a16:creationId xmlns:a16="http://schemas.microsoft.com/office/drawing/2014/main" id="{9187481D-B3BF-134E-BF14-44E2FA76E217}"/>
              </a:ext>
            </a:extLst>
          </p:cNvPr>
          <p:cNvSpPr/>
          <p:nvPr/>
        </p:nvSpPr>
        <p:spPr>
          <a:xfrm>
            <a:off x="6232631" y="2229269"/>
            <a:ext cx="472967" cy="500891"/>
          </a:xfrm>
          <a:prstGeom prst="diamond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1C0BCAB7-E56F-1C49-88AF-EDED70D8C60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5906061" y="2477848"/>
            <a:ext cx="326570" cy="186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4 37">
            <a:extLst>
              <a:ext uri="{FF2B5EF4-FFF2-40B4-BE49-F238E27FC236}">
                <a16:creationId xmlns:a16="http://schemas.microsoft.com/office/drawing/2014/main" id="{D275703A-0627-FE47-BB9F-362739958C6F}"/>
              </a:ext>
            </a:extLst>
          </p:cNvPr>
          <p:cNvCxnSpPr>
            <a:cxnSpLocks/>
            <a:stCxn id="28" idx="3"/>
            <a:endCxn id="58" idx="1"/>
          </p:cNvCxnSpPr>
          <p:nvPr/>
        </p:nvCxnSpPr>
        <p:spPr>
          <a:xfrm flipV="1">
            <a:off x="6705598" y="2477848"/>
            <a:ext cx="1537327" cy="186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4 40">
            <a:extLst>
              <a:ext uri="{FF2B5EF4-FFF2-40B4-BE49-F238E27FC236}">
                <a16:creationId xmlns:a16="http://schemas.microsoft.com/office/drawing/2014/main" id="{F7B6366E-9E6D-104B-80C5-010BCD50F380}"/>
              </a:ext>
            </a:extLst>
          </p:cNvPr>
          <p:cNvCxnSpPr>
            <a:cxnSpLocks/>
            <a:stCxn id="28" idx="2"/>
            <a:endCxn id="56" idx="1"/>
          </p:cNvCxnSpPr>
          <p:nvPr/>
        </p:nvCxnSpPr>
        <p:spPr>
          <a:xfrm rot="16200000" flipH="1">
            <a:off x="6093462" y="3105813"/>
            <a:ext cx="2525116" cy="177381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48B86FCF-7A60-FA4D-AD8F-E31C45B1AAF9}"/>
              </a:ext>
            </a:extLst>
          </p:cNvPr>
          <p:cNvSpPr txBox="1"/>
          <p:nvPr/>
        </p:nvSpPr>
        <p:spPr>
          <a:xfrm>
            <a:off x="6530166" y="4492583"/>
            <a:ext cx="1854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”geo” mode -&gt; with metadata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9AC7FF60-3BA1-0542-A0D3-00E2E3DE85A7}"/>
              </a:ext>
            </a:extLst>
          </p:cNvPr>
          <p:cNvSpPr txBox="1"/>
          <p:nvPr/>
        </p:nvSpPr>
        <p:spPr>
          <a:xfrm>
            <a:off x="6469114" y="1655658"/>
            <a:ext cx="1906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</a:t>
            </a:r>
            <a:r>
              <a:rPr lang="en-US" dirty="0" err="1"/>
              <a:t>std</a:t>
            </a:r>
            <a:r>
              <a:rPr lang="en-US" dirty="0"/>
              <a:t>” mode -&gt; without metadata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37E07821-C702-694B-AAA0-BA21B4F587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13" t="5482" r="16537" b="9054"/>
          <a:stretch/>
        </p:blipFill>
        <p:spPr>
          <a:xfrm>
            <a:off x="8242925" y="3927464"/>
            <a:ext cx="2704770" cy="2655624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EB19154A-B546-464D-956C-A56A7A719B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93" t="1941" r="14930" b="4828"/>
          <a:stretch/>
        </p:blipFill>
        <p:spPr>
          <a:xfrm>
            <a:off x="8242925" y="1172346"/>
            <a:ext cx="2663457" cy="2611004"/>
          </a:xfrm>
          <a:prstGeom prst="rect">
            <a:avLst/>
          </a:prstGeom>
        </p:spPr>
      </p:pic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6092D8B8-7710-F146-96B4-BE1DCC7028A7}"/>
              </a:ext>
            </a:extLst>
          </p:cNvPr>
          <p:cNvSpPr txBox="1"/>
          <p:nvPr/>
        </p:nvSpPr>
        <p:spPr>
          <a:xfrm>
            <a:off x="390782" y="3994739"/>
            <a:ext cx="5705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geo </a:t>
            </a:r>
            <a:r>
              <a:rPr lang="en-US" dirty="0"/>
              <a:t>loading mode, allow to read both the data values and the metadata values: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Resolution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Geographical coordinates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Raster size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2052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1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4165D259-E0FD-F04E-B92B-41AE6947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59" y="873175"/>
            <a:ext cx="4183118" cy="313733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2A72391-D1CC-F248-BD6E-16CF92C2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7" y="954745"/>
            <a:ext cx="3230463" cy="2974200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B2AFD365-C612-5244-BDD7-2753CFE6FD62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Normalize data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Immagine 8">
            <a:hlinkClick r:id="rId4"/>
            <a:extLst>
              <a:ext uri="{FF2B5EF4-FFF2-40B4-BE49-F238E27FC236}">
                <a16:creationId xmlns:a16="http://schemas.microsoft.com/office/drawing/2014/main" id="{7A1A9525-8A13-FF4B-90C7-E4B6EDBEB2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63" r="18726"/>
          <a:stretch/>
        </p:blipFill>
        <p:spPr>
          <a:xfrm>
            <a:off x="11171184" y="-642"/>
            <a:ext cx="1082421" cy="96370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064548E-77A4-D148-93EB-799236F366C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E34BE3C-74CF-A446-8288-DAA1023D6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483" y="3893477"/>
            <a:ext cx="3219952" cy="296452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6D6810B-E91C-8E4A-A5E0-E1CA7F278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706" y="3869541"/>
            <a:ext cx="4183117" cy="313733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1ABCF7B-2A04-E644-BDC2-E9ADD42F7453}"/>
              </a:ext>
            </a:extLst>
          </p:cNvPr>
          <p:cNvSpPr txBox="1"/>
          <p:nvPr/>
        </p:nvSpPr>
        <p:spPr>
          <a:xfrm>
            <a:off x="7687937" y="1304652"/>
            <a:ext cx="4251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normalization is commonly used to adjust  the range of data.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A18E651-90C2-F74E-B1C1-1D5A1ECEA884}"/>
              </a:ext>
            </a:extLst>
          </p:cNvPr>
          <p:cNvSpPr txBox="1"/>
          <p:nvPr/>
        </p:nvSpPr>
        <p:spPr>
          <a:xfrm>
            <a:off x="7662953" y="2871048"/>
            <a:ext cx="1056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Min-Max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AB97C006-DF87-414E-BE8A-ABBA37C56D34}"/>
                  </a:ext>
                </a:extLst>
              </p:cNvPr>
              <p:cNvSpPr txBox="1"/>
              <p:nvPr/>
            </p:nvSpPr>
            <p:spPr>
              <a:xfrm>
                <a:off x="8204061" y="3380954"/>
                <a:ext cx="329910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</m:d>
                            </m:e>
                          </m:func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AB97C006-DF87-414E-BE8A-ABBA37C56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061" y="3380954"/>
                <a:ext cx="3299108" cy="576761"/>
              </a:xfrm>
              <a:prstGeom prst="rect">
                <a:avLst/>
              </a:prstGeom>
              <a:blipFill>
                <a:blip r:embed="rId8"/>
                <a:stretch>
                  <a:fillRect l="-766" t="-4255" r="-191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4674DAD-9C1B-1B42-86D6-E860C9F714C8}"/>
              </a:ext>
            </a:extLst>
          </p:cNvPr>
          <p:cNvSpPr txBox="1"/>
          <p:nvPr/>
        </p:nvSpPr>
        <p:spPr>
          <a:xfrm>
            <a:off x="7807962" y="4106710"/>
            <a:ext cx="60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EE820543-31A3-9841-8F02-952C4119575A}"/>
                  </a:ext>
                </a:extLst>
              </p:cNvPr>
              <p:cNvSpPr txBox="1"/>
              <p:nvPr/>
            </p:nvSpPr>
            <p:spPr>
              <a:xfrm>
                <a:off x="8224154" y="4476042"/>
                <a:ext cx="1881221" cy="563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EE820543-31A3-9841-8F02-952C41195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154" y="4476042"/>
                <a:ext cx="1881221" cy="563359"/>
              </a:xfrm>
              <a:prstGeom prst="rect">
                <a:avLst/>
              </a:prstGeom>
              <a:blipFill>
                <a:blip r:embed="rId9"/>
                <a:stretch>
                  <a:fillRect l="-2703" t="-65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CE97BB9-524C-5249-842E-11DF8AFEBD98}"/>
              </a:ext>
            </a:extLst>
          </p:cNvPr>
          <p:cNvSpPr txBox="1"/>
          <p:nvPr/>
        </p:nvSpPr>
        <p:spPr>
          <a:xfrm>
            <a:off x="7746351" y="5253544"/>
            <a:ext cx="168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Standardization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F891642-CE34-DB4E-B275-C3693391FAB5}"/>
                  </a:ext>
                </a:extLst>
              </p:cNvPr>
              <p:cNvSpPr txBox="1"/>
              <p:nvPr/>
            </p:nvSpPr>
            <p:spPr>
              <a:xfrm>
                <a:off x="8191046" y="5782090"/>
                <a:ext cx="2930354" cy="574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𝑜𝑢𝑡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std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F891642-CE34-DB4E-B275-C3693391F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046" y="5782090"/>
                <a:ext cx="2930354" cy="574260"/>
              </a:xfrm>
              <a:prstGeom prst="rect">
                <a:avLst/>
              </a:prstGeom>
              <a:blipFill>
                <a:blip r:embed="rId10"/>
                <a:stretch>
                  <a:fillRect l="-862" t="-6383" r="-2155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207B4A0-B5D0-A84B-BEF9-83F1B0548958}"/>
              </a:ext>
            </a:extLst>
          </p:cNvPr>
          <p:cNvSpPr txBox="1"/>
          <p:nvPr/>
        </p:nvSpPr>
        <p:spPr>
          <a:xfrm>
            <a:off x="7711889" y="2092499"/>
            <a:ext cx="4227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library supports, up to now, three types of normalization: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3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9145C2CC-568D-1141-818B-8911F6146DE0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Restore range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7</a:t>
            </a:fld>
            <a:endParaRPr lang="en-US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58EF7E64-A36A-424E-8FBB-6B5B103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112684" y="-6333"/>
            <a:ext cx="1119421" cy="99665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5951E8-F627-C846-9A66-B894D73513D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4DCA07-4546-B949-8B2A-735D210B17BF}"/>
              </a:ext>
            </a:extLst>
          </p:cNvPr>
          <p:cNvSpPr txBox="1"/>
          <p:nvPr/>
        </p:nvSpPr>
        <p:spPr>
          <a:xfrm>
            <a:off x="7396876" y="2073637"/>
            <a:ext cx="45533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is used to restore the range of values, after applying the normalization.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function can be used when we need to apply some processing to the image (in the range 0-1, e.g. filters, index calculation) and after that we want to save the new image  with the original range.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function strongly depend on the normalize data function.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AE7AFD-302E-2948-841C-AFD9D512E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17" y="1006954"/>
            <a:ext cx="3219952" cy="296452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274DFA8-939E-8448-9202-A3D59824A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77" y="3883800"/>
            <a:ext cx="3230463" cy="29742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31A144E-7B6A-AB49-B0D5-75BE15CCE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013" y="934680"/>
            <a:ext cx="4054872" cy="304115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8E348F7-5EED-D44F-93FE-450F8E731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2004" y="3878861"/>
            <a:ext cx="4078300" cy="30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0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744C7B73-F80A-A749-BFB6-12DFAEBD274D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9B4D19F-B4C8-CD4F-8A4F-AC465E3F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04" y="934680"/>
            <a:ext cx="3219952" cy="29645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Crop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8</a:t>
            </a:fld>
            <a:endParaRPr lang="en-US"/>
          </a:p>
        </p:txBody>
      </p:sp>
      <p:pic>
        <p:nvPicPr>
          <p:cNvPr id="8" name="Immagine 7">
            <a:hlinkClick r:id="rId3"/>
            <a:extLst>
              <a:ext uri="{FF2B5EF4-FFF2-40B4-BE49-F238E27FC236}">
                <a16:creationId xmlns:a16="http://schemas.microsoft.com/office/drawing/2014/main" id="{58EF7E64-A36A-424E-8FBB-6B5B103BF7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63" r="18726"/>
          <a:stretch/>
        </p:blipFill>
        <p:spPr>
          <a:xfrm>
            <a:off x="11166056" y="-1456"/>
            <a:ext cx="1051453" cy="93613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5951E8-F627-C846-9A66-B894D73513D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390B57A-8A4D-7A48-BBD0-99AFF4DC44AA}"/>
              </a:ext>
            </a:extLst>
          </p:cNvPr>
          <p:cNvSpPr/>
          <p:nvPr/>
        </p:nvSpPr>
        <p:spPr>
          <a:xfrm>
            <a:off x="2017986" y="1119346"/>
            <a:ext cx="725214" cy="7199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68F749D2-025C-4047-92D4-DEB31563024F}"/>
              </a:ext>
            </a:extLst>
          </p:cNvPr>
          <p:cNvSpPr/>
          <p:nvPr/>
        </p:nvSpPr>
        <p:spPr>
          <a:xfrm>
            <a:off x="5432899" y="658924"/>
            <a:ext cx="5570483" cy="55171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565250B4-7906-E645-B408-DC91A4E177A9}"/>
              </a:ext>
            </a:extLst>
          </p:cNvPr>
          <p:cNvCxnSpPr>
            <a:cxnSpLocks/>
          </p:cNvCxnSpPr>
          <p:nvPr/>
        </p:nvCxnSpPr>
        <p:spPr>
          <a:xfrm flipV="1">
            <a:off x="2743200" y="710246"/>
            <a:ext cx="8288565" cy="40910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D686E126-8EA6-E24D-A2C6-699B79339077}"/>
              </a:ext>
            </a:extLst>
          </p:cNvPr>
          <p:cNvCxnSpPr>
            <a:cxnSpLocks/>
          </p:cNvCxnSpPr>
          <p:nvPr/>
        </p:nvCxnSpPr>
        <p:spPr>
          <a:xfrm>
            <a:off x="2743200" y="1834449"/>
            <a:ext cx="8260182" cy="43512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515EB857-642E-9943-85F9-6552C2BA56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71" t="3160" r="11488" b="8814"/>
          <a:stretch/>
        </p:blipFill>
        <p:spPr>
          <a:xfrm>
            <a:off x="5286923" y="543910"/>
            <a:ext cx="5833243" cy="5770179"/>
          </a:xfrm>
          <a:prstGeom prst="rect">
            <a:avLst/>
          </a:prstGeom>
        </p:spPr>
      </p:pic>
      <p:sp>
        <p:nvSpPr>
          <p:cNvPr id="40" name="Rettangolo 39">
            <a:extLst>
              <a:ext uri="{FF2B5EF4-FFF2-40B4-BE49-F238E27FC236}">
                <a16:creationId xmlns:a16="http://schemas.microsoft.com/office/drawing/2014/main" id="{29E7F951-1DAA-6C47-A4B4-8B67FBB95A53}"/>
              </a:ext>
            </a:extLst>
          </p:cNvPr>
          <p:cNvSpPr/>
          <p:nvPr/>
        </p:nvSpPr>
        <p:spPr>
          <a:xfrm>
            <a:off x="5381881" y="649750"/>
            <a:ext cx="5621500" cy="55359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14DEFCFB-9BF7-5B4A-8799-3C37029A0219}"/>
              </a:ext>
            </a:extLst>
          </p:cNvPr>
          <p:cNvCxnSpPr>
            <a:cxnSpLocks/>
          </p:cNvCxnSpPr>
          <p:nvPr/>
        </p:nvCxnSpPr>
        <p:spPr>
          <a:xfrm flipV="1">
            <a:off x="2017986" y="658924"/>
            <a:ext cx="3312877" cy="4604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9E111321-C438-6A48-B24B-60B59871F95F}"/>
              </a:ext>
            </a:extLst>
          </p:cNvPr>
          <p:cNvCxnSpPr>
            <a:cxnSpLocks/>
          </p:cNvCxnSpPr>
          <p:nvPr/>
        </p:nvCxnSpPr>
        <p:spPr>
          <a:xfrm>
            <a:off x="2017986" y="1834449"/>
            <a:ext cx="3414913" cy="434166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3CE3163-2969-E94B-905C-FC6F32E20E51}"/>
              </a:ext>
            </a:extLst>
          </p:cNvPr>
          <p:cNvSpPr txBox="1"/>
          <p:nvPr/>
        </p:nvSpPr>
        <p:spPr>
          <a:xfrm>
            <a:off x="235308" y="4337790"/>
            <a:ext cx="2922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 ben used to </a:t>
            </a:r>
          </a:p>
          <a:p>
            <a:pPr algn="just"/>
            <a:r>
              <a:rPr lang="en-US" dirty="0"/>
              <a:t>extrapolate a small patch from the input data</a:t>
            </a:r>
          </a:p>
        </p:txBody>
      </p:sp>
    </p:spTree>
    <p:extLst>
      <p:ext uri="{BB962C8B-B14F-4D97-AF65-F5344CB8AC3E}">
        <p14:creationId xmlns:p14="http://schemas.microsoft.com/office/powerpoint/2010/main" val="10067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744C7B73-F80A-A749-BFB6-12DFAEBD274D}"/>
              </a:ext>
            </a:extLst>
          </p:cNvPr>
          <p:cNvSpPr/>
          <p:nvPr/>
        </p:nvSpPr>
        <p:spPr>
          <a:xfrm>
            <a:off x="0" y="-1"/>
            <a:ext cx="12192000" cy="9036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79962E-A0F8-6B4C-9A33-167D35E7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782" y="133114"/>
            <a:ext cx="10515600" cy="806000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Apply Filter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BFBEE6-70B2-6F47-B5D0-4FE03E45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A8D73-AFF7-6A42-9EF8-6B73FF7237BB}" type="datetime1">
              <a:rPr lang="it-IT" smtClean="0"/>
              <a:t>19/10/20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3601F-8EEF-2046-B452-31C948F3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Alessandro Sebastianelli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5512D7-FA7E-B942-9D1D-FB668DCE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7D2CD-4A28-794C-8777-D9D9E4CD0D32}" type="slidenum">
              <a:rPr lang="en-US" smtClean="0"/>
              <a:t>9</a:t>
            </a:fld>
            <a:endParaRPr lang="en-US"/>
          </a:p>
        </p:txBody>
      </p:sp>
      <p:pic>
        <p:nvPicPr>
          <p:cNvPr id="8" name="Immagine 7">
            <a:hlinkClick r:id="rId2"/>
            <a:extLst>
              <a:ext uri="{FF2B5EF4-FFF2-40B4-BE49-F238E27FC236}">
                <a16:creationId xmlns:a16="http://schemas.microsoft.com/office/drawing/2014/main" id="{58EF7E64-A36A-424E-8FBB-6B5B103BF7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63" r="18726"/>
          <a:stretch/>
        </p:blipFill>
        <p:spPr>
          <a:xfrm>
            <a:off x="11166056" y="-1456"/>
            <a:ext cx="1051453" cy="93613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5951E8-F627-C846-9A66-B894D73513D1}"/>
              </a:ext>
            </a:extLst>
          </p:cNvPr>
          <p:cNvSpPr txBox="1"/>
          <p:nvPr/>
        </p:nvSpPr>
        <p:spPr>
          <a:xfrm>
            <a:off x="11171184" y="934680"/>
            <a:ext cx="100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me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3CE3163-2969-E94B-905C-FC6F32E20E51}"/>
              </a:ext>
            </a:extLst>
          </p:cNvPr>
          <p:cNvSpPr txBox="1"/>
          <p:nvPr/>
        </p:nvSpPr>
        <p:spPr>
          <a:xfrm>
            <a:off x="390782" y="1119346"/>
            <a:ext cx="1073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function ca be used to filter noise from the input image. The function supports different types of filter:  wiener, median, minimum, maximum, etc.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154673-3D53-614B-996C-4D32860EA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6" t="1940" r="5956" b="4667"/>
          <a:stretch/>
        </p:blipFill>
        <p:spPr>
          <a:xfrm>
            <a:off x="390782" y="1947890"/>
            <a:ext cx="3647818" cy="35818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D1468DF-0EC2-9241-9AD9-293CF65075D5}"/>
              </a:ext>
            </a:extLst>
          </p:cNvPr>
          <p:cNvSpPr txBox="1"/>
          <p:nvPr/>
        </p:nvSpPr>
        <p:spPr>
          <a:xfrm>
            <a:off x="1867398" y="571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D0E4BCF-EA0E-7946-8738-E71AF9779A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74" t="1942" r="7191" b="5334"/>
          <a:stretch/>
        </p:blipFill>
        <p:spPr>
          <a:xfrm>
            <a:off x="4335750" y="1929229"/>
            <a:ext cx="3593526" cy="35786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68A93D8-2A85-2C4B-BDA2-E17C98BC55DD}"/>
              </a:ext>
            </a:extLst>
          </p:cNvPr>
          <p:cNvSpPr txBox="1"/>
          <p:nvPr/>
        </p:nvSpPr>
        <p:spPr>
          <a:xfrm>
            <a:off x="5694732" y="571200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Wiener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CFA4BF67-BB28-FD45-8C9E-89CDB8E253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20" t="1942" r="6780" b="5334"/>
          <a:stretch/>
        </p:blipFill>
        <p:spPr>
          <a:xfrm>
            <a:off x="8226426" y="1945909"/>
            <a:ext cx="3592895" cy="3596123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C81B7E1-7091-5747-9D95-C90A6C67E962}"/>
              </a:ext>
            </a:extLst>
          </p:cNvPr>
          <p:cNvSpPr txBox="1"/>
          <p:nvPr/>
        </p:nvSpPr>
        <p:spPr>
          <a:xfrm>
            <a:off x="9544419" y="5712000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186153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3335</TotalTime>
  <Words>967</Words>
  <Application>Microsoft Macintosh PowerPoint</Application>
  <PresentationFormat>Widescreen</PresentationFormat>
  <Paragraphs>219</Paragraphs>
  <Slides>24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Tema di Office</vt:lpstr>
      <vt:lpstr>Tools and Applications for Numerical Computation</vt:lpstr>
      <vt:lpstr>The idea</vt:lpstr>
      <vt:lpstr>Short intro to Satellite data</vt:lpstr>
      <vt:lpstr>Pre-processing functions</vt:lpstr>
      <vt:lpstr>Read data</vt:lpstr>
      <vt:lpstr>Normalize data</vt:lpstr>
      <vt:lpstr>Restore range</vt:lpstr>
      <vt:lpstr>Crop</vt:lpstr>
      <vt:lpstr>Apply Filter</vt:lpstr>
      <vt:lpstr>Utilities</vt:lpstr>
      <vt:lpstr>Plotter</vt:lpstr>
      <vt:lpstr>Geo Plot</vt:lpstr>
      <vt:lpstr>Cube plot</vt:lpstr>
      <vt:lpstr>Post-processing functions</vt:lpstr>
      <vt:lpstr>NDVI (1)</vt:lpstr>
      <vt:lpstr>NDVI (2)</vt:lpstr>
      <vt:lpstr>NDVI (3) – calculate NDVI</vt:lpstr>
      <vt:lpstr>Create Composite</vt:lpstr>
      <vt:lpstr>Water mask</vt:lpstr>
      <vt:lpstr>Cloud mask</vt:lpstr>
      <vt:lpstr>Tests</vt:lpstr>
      <vt:lpstr>Tests</vt:lpstr>
      <vt:lpstr>For the next update</vt:lpstr>
      <vt:lpstr>To-Do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and Applications for Numerical Computation</dc:title>
  <dc:creator>Microsoft Office User</dc:creator>
  <cp:lastModifiedBy>Microsoft Office User</cp:lastModifiedBy>
  <cp:revision>82</cp:revision>
  <dcterms:created xsi:type="dcterms:W3CDTF">2020-07-22T09:36:35Z</dcterms:created>
  <dcterms:modified xsi:type="dcterms:W3CDTF">2020-10-19T07:33:29Z</dcterms:modified>
</cp:coreProperties>
</file>